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8" r:id="rId2"/>
    <p:sldId id="259" r:id="rId3"/>
    <p:sldId id="403" r:id="rId4"/>
    <p:sldId id="449" r:id="rId5"/>
    <p:sldId id="404" r:id="rId6"/>
    <p:sldId id="426" r:id="rId7"/>
    <p:sldId id="450" r:id="rId8"/>
    <p:sldId id="451" r:id="rId9"/>
    <p:sldId id="405" r:id="rId10"/>
    <p:sldId id="418" r:id="rId11"/>
    <p:sldId id="417" r:id="rId12"/>
    <p:sldId id="453" r:id="rId13"/>
    <p:sldId id="454" r:id="rId14"/>
    <p:sldId id="452" r:id="rId15"/>
    <p:sldId id="456" r:id="rId16"/>
    <p:sldId id="455" r:id="rId17"/>
    <p:sldId id="445" r:id="rId18"/>
    <p:sldId id="402" r:id="rId19"/>
  </p:sldIdLst>
  <p:sldSz cx="9144000" cy="6858000" type="screen4x3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E29"/>
    <a:srgbClr val="005825"/>
    <a:srgbClr val="255D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12" autoAdjust="0"/>
    <p:restoredTop sz="92054" autoAdjust="0"/>
  </p:normalViewPr>
  <p:slideViewPr>
    <p:cSldViewPr snapToGrid="0" showGuides="1">
      <p:cViewPr varScale="1">
        <p:scale>
          <a:sx n="78" d="100"/>
          <a:sy n="78" d="100"/>
        </p:scale>
        <p:origin x="144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-4068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1D511-6205-4996-AA07-33BCF47462F6}" type="datetimeFigureOut">
              <a:rPr lang="zh-CN" altLang="en-US" smtClean="0"/>
              <a:pPr/>
              <a:t>2017/11/29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47883-1FB7-4C0A-B933-70BA438CE87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4472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F2FF1-F0C6-4951-A4B0-5726A58F995E}" type="datetimeFigureOut">
              <a:rPr lang="zh-CN" altLang="en-US" smtClean="0"/>
              <a:pPr/>
              <a:t>2017/11/29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B26731-635E-4CD3-B759-79E91D8186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5136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71832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8291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6609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6276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5859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2372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4727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2200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3377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47011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1847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9158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8813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9752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7161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3247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9781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2016.444405.15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311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2016.444405.15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244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2016.444405.15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396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2016.444405.15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631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2016.444405.15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54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2016.444405.15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68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2016.444405.15</a:t>
            </a: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232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2016.444405.15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24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42505" y="6588087"/>
            <a:ext cx="2057400" cy="269913"/>
          </a:xfrm>
        </p:spPr>
        <p:txBody>
          <a:bodyPr/>
          <a:lstStyle>
            <a:lvl1pPr>
              <a:defRPr sz="1400" b="1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smtClean="0"/>
              <a:t>2016.444405.15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01241" y="6588087"/>
            <a:ext cx="3086100" cy="269913"/>
          </a:xfrm>
        </p:spPr>
        <p:txBody>
          <a:bodyPr/>
          <a:lstStyle>
            <a:lvl1pPr>
              <a:defRPr sz="1400" b="1">
                <a:solidFill>
                  <a:srgbClr val="005825"/>
                </a:solidFill>
                <a:latin typeface="华文楷体" pitchFamily="2" charset="-122"/>
                <a:ea typeface="华文楷体" pitchFamily="2" charset="-122"/>
              </a:defRPr>
            </a:lvl1pPr>
          </a:lstStyle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380832" y="6629400"/>
            <a:ext cx="2057400" cy="228600"/>
          </a:xfrm>
        </p:spPr>
        <p:txBody>
          <a:bodyPr/>
          <a:lstStyle>
            <a:lvl1pPr>
              <a:defRPr sz="1400" b="1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90DB14F0-47FE-4937-9DB0-2B15A813C1B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8273708" y="6595536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/37</a:t>
            </a:r>
            <a:endParaRPr lang="zh-CN" altLang="en-US" sz="1400" b="1" dirty="0">
              <a:solidFill>
                <a:srgbClr val="005825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72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2016.444405.15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860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2016.444405.15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47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2016.444405.15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smtClean="0"/>
              <a:t>中山大学信息与通信工程 </a:t>
            </a:r>
            <a:r>
              <a:rPr lang="en-US" altLang="zh-CN" smtClean="0"/>
              <a:t>2013 </a:t>
            </a:r>
            <a:r>
              <a:rPr lang="zh-CN" altLang="en-US" smtClean="0"/>
              <a:t>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B14F0-47FE-4937-9DB0-2B15A813C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774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8809550" y="2006245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0" y="2006246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片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168" y="1"/>
            <a:ext cx="1275644" cy="1275644"/>
          </a:xfrm>
          <a:prstGeom prst="rect">
            <a:avLst/>
          </a:prstGeom>
        </p:spPr>
      </p:pic>
      <p:grpSp>
        <p:nvGrpSpPr>
          <p:cNvPr id="2" name="Group 433"/>
          <p:cNvGrpSpPr>
            <a:grpSpLocks/>
          </p:cNvGrpSpPr>
          <p:nvPr/>
        </p:nvGrpSpPr>
        <p:grpSpPr bwMode="auto">
          <a:xfrm>
            <a:off x="349416" y="1001484"/>
            <a:ext cx="8422105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3" name="Freeform 434"/>
            <p:cNvSpPr>
              <a:spLocks/>
            </p:cNvSpPr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" name="Freeform 435"/>
            <p:cNvSpPr>
              <a:spLocks/>
            </p:cNvSpPr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" name="Freeform 436"/>
            <p:cNvSpPr>
              <a:spLocks/>
            </p:cNvSpPr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" name="Freeform 437"/>
            <p:cNvSpPr>
              <a:spLocks/>
            </p:cNvSpPr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" name="Freeform 438"/>
            <p:cNvSpPr>
              <a:spLocks/>
            </p:cNvSpPr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" name="Freeform 439"/>
            <p:cNvSpPr>
              <a:spLocks/>
            </p:cNvSpPr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Freeform 440"/>
            <p:cNvSpPr>
              <a:spLocks/>
            </p:cNvSpPr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0" name="Freeform 441"/>
            <p:cNvSpPr>
              <a:spLocks/>
            </p:cNvSpPr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1" name="Freeform 442"/>
            <p:cNvSpPr>
              <a:spLocks/>
            </p:cNvSpPr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2" name="Freeform 443"/>
            <p:cNvSpPr>
              <a:spLocks/>
            </p:cNvSpPr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3" name="Freeform 444"/>
            <p:cNvSpPr>
              <a:spLocks/>
            </p:cNvSpPr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4" name="Freeform 445"/>
            <p:cNvSpPr>
              <a:spLocks/>
            </p:cNvSpPr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5" name="Freeform 446"/>
            <p:cNvSpPr>
              <a:spLocks/>
            </p:cNvSpPr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6" name="Freeform 447"/>
            <p:cNvSpPr>
              <a:spLocks/>
            </p:cNvSpPr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7" name="Freeform 448"/>
            <p:cNvSpPr>
              <a:spLocks/>
            </p:cNvSpPr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8" name="Freeform 449"/>
            <p:cNvSpPr>
              <a:spLocks/>
            </p:cNvSpPr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9" name="Freeform 450"/>
            <p:cNvSpPr>
              <a:spLocks/>
            </p:cNvSpPr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0" name="Freeform 451"/>
            <p:cNvSpPr>
              <a:spLocks/>
            </p:cNvSpPr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1" name="Freeform 452"/>
            <p:cNvSpPr>
              <a:spLocks/>
            </p:cNvSpPr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2" name="Freeform 453"/>
            <p:cNvSpPr>
              <a:spLocks/>
            </p:cNvSpPr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3" name="Freeform 454"/>
            <p:cNvSpPr>
              <a:spLocks/>
            </p:cNvSpPr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4" name="Freeform 455"/>
            <p:cNvSpPr>
              <a:spLocks/>
            </p:cNvSpPr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5" name="Freeform 456"/>
            <p:cNvSpPr>
              <a:spLocks/>
            </p:cNvSpPr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6" name="Freeform 457"/>
            <p:cNvSpPr>
              <a:spLocks/>
            </p:cNvSpPr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7" name="Freeform 458"/>
            <p:cNvSpPr>
              <a:spLocks/>
            </p:cNvSpPr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8" name="Freeform 459"/>
            <p:cNvSpPr>
              <a:spLocks/>
            </p:cNvSpPr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9" name="Freeform 460"/>
            <p:cNvSpPr>
              <a:spLocks/>
            </p:cNvSpPr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0" name="Freeform 461"/>
            <p:cNvSpPr>
              <a:spLocks/>
            </p:cNvSpPr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1" name="Freeform 462"/>
            <p:cNvSpPr>
              <a:spLocks/>
            </p:cNvSpPr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2" name="Freeform 463"/>
            <p:cNvSpPr>
              <a:spLocks/>
            </p:cNvSpPr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3" name="Freeform 464"/>
            <p:cNvSpPr>
              <a:spLocks/>
            </p:cNvSpPr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4" name="Freeform 465"/>
            <p:cNvSpPr>
              <a:spLocks/>
            </p:cNvSpPr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5" name="Freeform 466"/>
            <p:cNvSpPr>
              <a:spLocks/>
            </p:cNvSpPr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6" name="Freeform 467"/>
            <p:cNvSpPr>
              <a:spLocks/>
            </p:cNvSpPr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7" name="Freeform 468"/>
            <p:cNvSpPr>
              <a:spLocks/>
            </p:cNvSpPr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8" name="Freeform 469"/>
            <p:cNvSpPr>
              <a:spLocks/>
            </p:cNvSpPr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9" name="Freeform 470"/>
            <p:cNvSpPr>
              <a:spLocks/>
            </p:cNvSpPr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0" name="Freeform 471"/>
            <p:cNvSpPr>
              <a:spLocks/>
            </p:cNvSpPr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1" name="Freeform 472"/>
            <p:cNvSpPr>
              <a:spLocks/>
            </p:cNvSpPr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2" name="Freeform 473"/>
            <p:cNvSpPr>
              <a:spLocks/>
            </p:cNvSpPr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3" name="Freeform 474"/>
            <p:cNvSpPr>
              <a:spLocks/>
            </p:cNvSpPr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4" name="Freeform 475"/>
            <p:cNvSpPr>
              <a:spLocks/>
            </p:cNvSpPr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5" name="Freeform 476"/>
            <p:cNvSpPr>
              <a:spLocks/>
            </p:cNvSpPr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6" name="Freeform 477"/>
            <p:cNvSpPr>
              <a:spLocks/>
            </p:cNvSpPr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7" name="Freeform 478"/>
            <p:cNvSpPr>
              <a:spLocks/>
            </p:cNvSpPr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8" name="Freeform 479"/>
            <p:cNvSpPr>
              <a:spLocks/>
            </p:cNvSpPr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9" name="Freeform 480"/>
            <p:cNvSpPr>
              <a:spLocks/>
            </p:cNvSpPr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0" name="Freeform 481"/>
            <p:cNvSpPr>
              <a:spLocks/>
            </p:cNvSpPr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1" name="Freeform 482"/>
            <p:cNvSpPr>
              <a:spLocks/>
            </p:cNvSpPr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2" name="Freeform 483"/>
            <p:cNvSpPr>
              <a:spLocks/>
            </p:cNvSpPr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3" name="Freeform 484"/>
            <p:cNvSpPr>
              <a:spLocks/>
            </p:cNvSpPr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4" name="Freeform 485"/>
            <p:cNvSpPr>
              <a:spLocks/>
            </p:cNvSpPr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5" name="Freeform 486"/>
            <p:cNvSpPr>
              <a:spLocks/>
            </p:cNvSpPr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6" name="Freeform 487"/>
            <p:cNvSpPr>
              <a:spLocks/>
            </p:cNvSpPr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7" name="Freeform 488"/>
            <p:cNvSpPr>
              <a:spLocks/>
            </p:cNvSpPr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8" name="Freeform 489"/>
            <p:cNvSpPr>
              <a:spLocks/>
            </p:cNvSpPr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9" name="Freeform 490"/>
            <p:cNvSpPr>
              <a:spLocks/>
            </p:cNvSpPr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0" name="Freeform 491"/>
            <p:cNvSpPr>
              <a:spLocks/>
            </p:cNvSpPr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1" name="Freeform 492"/>
            <p:cNvSpPr>
              <a:spLocks/>
            </p:cNvSpPr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2" name="Freeform 493"/>
            <p:cNvSpPr>
              <a:spLocks/>
            </p:cNvSpPr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3" name="Freeform 494"/>
            <p:cNvSpPr>
              <a:spLocks/>
            </p:cNvSpPr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4" name="Freeform 495"/>
            <p:cNvSpPr>
              <a:spLocks/>
            </p:cNvSpPr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5" name="Freeform 496"/>
            <p:cNvSpPr>
              <a:spLocks/>
            </p:cNvSpPr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6" name="Freeform 497"/>
            <p:cNvSpPr>
              <a:spLocks/>
            </p:cNvSpPr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7" name="Freeform 498"/>
            <p:cNvSpPr>
              <a:spLocks/>
            </p:cNvSpPr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8" name="Freeform 499"/>
            <p:cNvSpPr>
              <a:spLocks/>
            </p:cNvSpPr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9" name="Freeform 500"/>
            <p:cNvSpPr>
              <a:spLocks/>
            </p:cNvSpPr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0" name="Freeform 501"/>
            <p:cNvSpPr>
              <a:spLocks/>
            </p:cNvSpPr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1" name="Freeform 502"/>
            <p:cNvSpPr>
              <a:spLocks/>
            </p:cNvSpPr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2" name="Freeform 503"/>
            <p:cNvSpPr>
              <a:spLocks/>
            </p:cNvSpPr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3" name="Freeform 504"/>
            <p:cNvSpPr>
              <a:spLocks/>
            </p:cNvSpPr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4" name="Freeform 505"/>
            <p:cNvSpPr>
              <a:spLocks/>
            </p:cNvSpPr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5" name="Freeform 506"/>
            <p:cNvSpPr>
              <a:spLocks/>
            </p:cNvSpPr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6" name="Freeform 507"/>
            <p:cNvSpPr>
              <a:spLocks/>
            </p:cNvSpPr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7" name="Freeform 508"/>
            <p:cNvSpPr>
              <a:spLocks/>
            </p:cNvSpPr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8" name="Freeform 509"/>
            <p:cNvSpPr>
              <a:spLocks/>
            </p:cNvSpPr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9" name="Freeform 510"/>
            <p:cNvSpPr>
              <a:spLocks/>
            </p:cNvSpPr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cxnSp>
        <p:nvCxnSpPr>
          <p:cNvPr id="84" name="直接连接符 83"/>
          <p:cNvCxnSpPr/>
          <p:nvPr/>
        </p:nvCxnSpPr>
        <p:spPr>
          <a:xfrm>
            <a:off x="690985" y="6237312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0" y="1693579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直角三角形 89"/>
          <p:cNvSpPr/>
          <p:nvPr/>
        </p:nvSpPr>
        <p:spPr>
          <a:xfrm rot="16200000" flipH="1">
            <a:off x="246" y="3402081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直角三角形 91"/>
          <p:cNvSpPr/>
          <p:nvPr/>
        </p:nvSpPr>
        <p:spPr>
          <a:xfrm rot="16200000" flipH="1" flipV="1">
            <a:off x="8815479" y="3407541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5"/>
          <p:cNvSpPr txBox="1"/>
          <p:nvPr/>
        </p:nvSpPr>
        <p:spPr>
          <a:xfrm>
            <a:off x="1202182" y="2205861"/>
            <a:ext cx="2383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Extended</a:t>
            </a:r>
            <a:endParaRPr lang="zh-CN" altLang="en-US" sz="36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09" name="图片 10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19900" y="1762126"/>
            <a:ext cx="2324101" cy="1657350"/>
          </a:xfrm>
          <a:prstGeom prst="rect">
            <a:avLst/>
          </a:prstGeom>
        </p:spPr>
      </p:pic>
      <p:cxnSp>
        <p:nvCxnSpPr>
          <p:cNvPr id="127" name="直接连接符 126"/>
          <p:cNvCxnSpPr/>
          <p:nvPr/>
        </p:nvCxnSpPr>
        <p:spPr>
          <a:xfrm>
            <a:off x="1114609" y="3069277"/>
            <a:ext cx="4473696" cy="101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4591543" y="3260344"/>
            <a:ext cx="11619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商家煜</a:t>
            </a:r>
            <a:endParaRPr lang="en-US" altLang="zh-CN" sz="20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郑铠奇</a:t>
            </a:r>
            <a:endParaRPr lang="en-US" altLang="zh-CN" sz="2000" dirty="0" smtClean="0">
              <a:latin typeface="Times New Roman" pitchFamily="18" charset="0"/>
              <a:ea typeface="华文楷体" panose="02010600040101010101" pitchFamily="2" charset="-122"/>
              <a:cs typeface="Times New Roman" pitchFamily="18" charset="0"/>
            </a:endParaRPr>
          </a:p>
          <a:p>
            <a:pPr algn="ctr">
              <a:lnSpc>
                <a:spcPct val="150000"/>
              </a:lnSpc>
            </a:pP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-206542" y="5331647"/>
            <a:ext cx="972261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F5E29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Deep Learning Foundation </a:t>
            </a:r>
            <a:endParaRPr lang="zh-CN" alt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rgbClr val="0F5E29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0" name="灯片编号占位符 7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3960080"/>
      </p:ext>
    </p:extLst>
  </p:cSld>
  <p:clrMapOvr>
    <a:masterClrMapping/>
  </p:clrMapOvr>
  <p:transition advTm="6879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0"/>
          <p:cNvSpPr txBox="1"/>
          <p:nvPr/>
        </p:nvSpPr>
        <p:spPr>
          <a:xfrm>
            <a:off x="768277" y="1045026"/>
            <a:ext cx="2207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/>
              <a:t>Autoencoder</a:t>
            </a:r>
            <a:endParaRPr lang="zh-CN" altLang="en-US" sz="2800" b="1" dirty="0">
              <a:ea typeface="华文楷体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602381" y="416190"/>
            <a:ext cx="1556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3.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Application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幻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845" y="1906494"/>
            <a:ext cx="6091414" cy="419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99529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0"/>
          <p:cNvSpPr txBox="1"/>
          <p:nvPr/>
        </p:nvSpPr>
        <p:spPr>
          <a:xfrm>
            <a:off x="768277" y="1045026"/>
            <a:ext cx="2125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/>
              <a:t>Autoencoder</a:t>
            </a:r>
            <a:endParaRPr lang="zh-CN" altLang="en-US" sz="2800" b="1" dirty="0">
              <a:ea typeface="华文楷体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663380" y="369244"/>
            <a:ext cx="1556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3.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Application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9137" y="6432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974" y="1777939"/>
            <a:ext cx="3466439" cy="394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35334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0"/>
          <p:cNvSpPr txBox="1"/>
          <p:nvPr/>
        </p:nvSpPr>
        <p:spPr>
          <a:xfrm>
            <a:off x="768277" y="1045026"/>
            <a:ext cx="4629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Sequence-to-Sequence model</a:t>
            </a:r>
            <a:endParaRPr lang="zh-CN" altLang="en-US" sz="2800" b="1" dirty="0"/>
          </a:p>
        </p:txBody>
      </p:sp>
      <p:sp>
        <p:nvSpPr>
          <p:cNvPr id="25" name="矩形 24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663380" y="369244"/>
            <a:ext cx="1556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3.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Application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9137" y="6432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272" y="2400731"/>
            <a:ext cx="7323455" cy="24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80647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0"/>
          <p:cNvSpPr txBox="1"/>
          <p:nvPr/>
        </p:nvSpPr>
        <p:spPr>
          <a:xfrm>
            <a:off x="768277" y="1045026"/>
            <a:ext cx="4629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Sequence-to-Sequence model</a:t>
            </a:r>
            <a:endParaRPr lang="zh-CN" altLang="en-US" sz="2800" b="1" dirty="0"/>
          </a:p>
        </p:txBody>
      </p:sp>
      <p:sp>
        <p:nvSpPr>
          <p:cNvPr id="25" name="矩形 24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663380" y="369244"/>
            <a:ext cx="1556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3.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Application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9137" y="6432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226" y="1948841"/>
            <a:ext cx="7089058" cy="331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08934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663380" y="369244"/>
            <a:ext cx="1556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3.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Application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9137" y="6432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11" name="TextBox 29"/>
          <p:cNvSpPr txBox="1"/>
          <p:nvPr/>
        </p:nvSpPr>
        <p:spPr>
          <a:xfrm>
            <a:off x="394205" y="1107820"/>
            <a:ext cx="84204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Visual Question Answering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/>
              <a:t>Aims </a:t>
            </a:r>
            <a:r>
              <a:rPr lang="en-US" altLang="zh-CN" sz="2000" dirty="0"/>
              <a:t>to solve the holistic scene understanding </a:t>
            </a:r>
            <a:r>
              <a:rPr lang="en-US" altLang="zh-CN" sz="2000" dirty="0" smtClean="0"/>
              <a:t>problem by </a:t>
            </a:r>
            <a:r>
              <a:rPr lang="en-US" altLang="zh-CN" sz="2000" dirty="0"/>
              <a:t>teaching computers to capture information</a:t>
            </a:r>
            <a:endParaRPr lang="en-US" altLang="zh-CN" sz="20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48975" y="5583542"/>
            <a:ext cx="345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Fig.1 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Visual Question Answer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601" y="2329145"/>
            <a:ext cx="5707626" cy="312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46946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663380" y="369244"/>
            <a:ext cx="1556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3.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Application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9137" y="6432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210" y="1593645"/>
            <a:ext cx="5213324" cy="374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85800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663380" y="369244"/>
            <a:ext cx="1556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3.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Application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9137" y="6432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42" y="2228657"/>
            <a:ext cx="83566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66187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/>
          <p:cNvSpPr txBox="1">
            <a:spLocks/>
          </p:cNvSpPr>
          <p:nvPr/>
        </p:nvSpPr>
        <p:spPr>
          <a:xfrm>
            <a:off x="336755" y="1075496"/>
            <a:ext cx="105156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mtClean="0">
                <a:latin typeface="SimSun" charset="-122"/>
                <a:ea typeface="SimSun" charset="-122"/>
                <a:cs typeface="SimSun" charset="-122"/>
              </a:rPr>
              <a:t>注意事项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336755" y="2153265"/>
            <a:ext cx="8522110" cy="3588774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3200" dirty="0" smtClean="0">
                <a:latin typeface="SimSun" charset="-122"/>
                <a:ea typeface="Cambria Math" charset="0"/>
                <a:cs typeface="Cambria Math" charset="0"/>
              </a:rPr>
              <a:t>实验报告截止日期：</a:t>
            </a:r>
            <a:endParaRPr kumimoji="1" lang="en-US" altLang="zh-CN" sz="3200" dirty="0" smtClean="0">
              <a:latin typeface="SimSun" charset="-122"/>
              <a:ea typeface="Cambria Math" charset="0"/>
              <a:cs typeface="Cambria Math" charset="0"/>
            </a:endParaRPr>
          </a:p>
          <a:p>
            <a:pPr>
              <a:lnSpc>
                <a:spcPct val="110000"/>
              </a:lnSpc>
            </a:pPr>
            <a:r>
              <a:rPr kumimoji="1" lang="en-US" altLang="zh-CN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2017.12.06</a:t>
            </a:r>
            <a:r>
              <a:rPr kumimoji="1" lang="zh-CN" altLang="en-US" sz="3200" b="1" dirty="0" smtClean="0">
                <a:solidFill>
                  <a:srgbClr val="FF0000"/>
                </a:solidFill>
                <a:latin typeface="SimSun" charset="-122"/>
                <a:ea typeface="Cambria Math" charset="0"/>
                <a:cs typeface="Cambria Math" charset="0"/>
              </a:rPr>
              <a:t> 晚 </a:t>
            </a:r>
            <a:r>
              <a:rPr kumimoji="1" lang="en-US" altLang="zh-CN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23:59:59</a:t>
            </a:r>
            <a:r>
              <a:rPr kumimoji="1" lang="zh-CN" altLang="en-US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zh-CN" altLang="en-US" sz="3200" b="1" dirty="0" smtClean="0">
                <a:solidFill>
                  <a:srgbClr val="FF0000"/>
                </a:solidFill>
                <a:latin typeface="SimSun" charset="-122"/>
                <a:ea typeface="Cambria Math" charset="0"/>
                <a:cs typeface="Cambria Math" charset="0"/>
              </a:rPr>
              <a:t>前</a:t>
            </a:r>
            <a:r>
              <a:rPr kumimoji="1" lang="zh-CN" altLang="en-US" sz="3200" dirty="0" smtClean="0">
                <a:latin typeface="SimSun" charset="-122"/>
                <a:ea typeface="Cambria Math" charset="0"/>
                <a:cs typeface="Cambria Math" charset="0"/>
              </a:rPr>
              <a:t>提交至 </a:t>
            </a:r>
            <a:r>
              <a:rPr kumimoji="1"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FTP</a:t>
            </a:r>
            <a:r>
              <a:rPr kumimoji="1" lang="zh-CN" altLang="en-US" sz="3200" dirty="0" smtClean="0">
                <a:latin typeface="SimSun" charset="-122"/>
                <a:ea typeface="Cambria Math" charset="0"/>
                <a:cs typeface="Cambria Math" charset="0"/>
              </a:rPr>
              <a:t> 文件夹</a:t>
            </a:r>
            <a:endParaRPr kumimoji="1" lang="en-US" altLang="zh-CN" sz="3200" dirty="0" smtClean="0">
              <a:latin typeface="SimSun" charset="-122"/>
              <a:ea typeface="Cambria Math" charset="0"/>
              <a:cs typeface="Cambria Math" charset="0"/>
            </a:endParaRPr>
          </a:p>
          <a:p>
            <a:r>
              <a:rPr kumimoji="1" lang="zh-CN" altLang="en-US" sz="3200" dirty="0" smtClean="0"/>
              <a:t>提交文件：</a:t>
            </a:r>
            <a:endParaRPr kumimoji="1" lang="en-US" altLang="zh-CN" sz="3200" dirty="0" smtClean="0"/>
          </a:p>
          <a:p>
            <a:pPr lvl="1"/>
            <a:r>
              <a:rPr kumimoji="1" lang="zh-CN" altLang="en-US" dirty="0" smtClean="0"/>
              <a:t>测试集结果：</a:t>
            </a:r>
            <a:r>
              <a:rPr kumimoji="1" lang="en-US" altLang="zh-CN" dirty="0" smtClean="0"/>
              <a:t>15******_wangxiaoming.txt</a:t>
            </a:r>
            <a:r>
              <a:rPr kumimoji="1" lang="zh-CN" altLang="en-US" dirty="0" smtClean="0"/>
              <a:t> 每一行对应的是测试样例的标签。</a:t>
            </a:r>
          </a:p>
          <a:p>
            <a:pPr lvl="1"/>
            <a:r>
              <a:rPr kumimoji="1" lang="zh-CN" altLang="en-US" dirty="0" smtClean="0"/>
              <a:t>实验报告：</a:t>
            </a:r>
            <a:r>
              <a:rPr kumimoji="1" lang="en-US" altLang="zh-CN" dirty="0" smtClean="0"/>
              <a:t>15******_wangxiaoming.pdf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代码：</a:t>
            </a:r>
            <a:r>
              <a:rPr kumimoji="1" lang="en-US" altLang="zh-CN" dirty="0" smtClean="0"/>
              <a:t>15******_wangxiaoming.zip</a:t>
            </a:r>
            <a:r>
              <a:rPr kumimoji="1" lang="zh-CN" altLang="en-US" dirty="0" smtClean="0"/>
              <a:t> 如果代码分成多个文件，最好写份</a:t>
            </a:r>
            <a:r>
              <a:rPr kumimoji="1" lang="en-US" altLang="zh-CN" dirty="0" smtClean="0"/>
              <a:t>readme</a:t>
            </a:r>
          </a:p>
          <a:p>
            <a:endParaRPr kumimoji="1" lang="zh-CN" altLang="en-US" dirty="0" smtClean="0"/>
          </a:p>
          <a:p>
            <a:pPr>
              <a:lnSpc>
                <a:spcPct val="110000"/>
              </a:lnSpc>
            </a:pPr>
            <a:endParaRPr kumimoji="1" lang="en-US" altLang="zh-CN" sz="3200" dirty="0">
              <a:latin typeface="SimSun" charset="-122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053172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103"/>
          <p:cNvSpPr/>
          <p:nvPr/>
        </p:nvSpPr>
        <p:spPr>
          <a:xfrm>
            <a:off x="8809550" y="2006245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433"/>
          <p:cNvGrpSpPr>
            <a:grpSpLocks/>
          </p:cNvGrpSpPr>
          <p:nvPr/>
        </p:nvGrpSpPr>
        <p:grpSpPr bwMode="auto">
          <a:xfrm>
            <a:off x="349416" y="1001484"/>
            <a:ext cx="8422105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3" name="Freeform 434"/>
            <p:cNvSpPr>
              <a:spLocks/>
            </p:cNvSpPr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" name="Freeform 435"/>
            <p:cNvSpPr>
              <a:spLocks/>
            </p:cNvSpPr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" name="Freeform 436"/>
            <p:cNvSpPr>
              <a:spLocks/>
            </p:cNvSpPr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" name="Freeform 437"/>
            <p:cNvSpPr>
              <a:spLocks/>
            </p:cNvSpPr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" name="Freeform 438"/>
            <p:cNvSpPr>
              <a:spLocks/>
            </p:cNvSpPr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" name="Freeform 439"/>
            <p:cNvSpPr>
              <a:spLocks/>
            </p:cNvSpPr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Freeform 440"/>
            <p:cNvSpPr>
              <a:spLocks/>
            </p:cNvSpPr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0" name="Freeform 441"/>
            <p:cNvSpPr>
              <a:spLocks/>
            </p:cNvSpPr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1" name="Freeform 442"/>
            <p:cNvSpPr>
              <a:spLocks/>
            </p:cNvSpPr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2" name="Freeform 443"/>
            <p:cNvSpPr>
              <a:spLocks/>
            </p:cNvSpPr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3" name="Freeform 444"/>
            <p:cNvSpPr>
              <a:spLocks/>
            </p:cNvSpPr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4" name="Freeform 445"/>
            <p:cNvSpPr>
              <a:spLocks/>
            </p:cNvSpPr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5" name="Freeform 446"/>
            <p:cNvSpPr>
              <a:spLocks/>
            </p:cNvSpPr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6" name="Freeform 447"/>
            <p:cNvSpPr>
              <a:spLocks/>
            </p:cNvSpPr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7" name="Freeform 448"/>
            <p:cNvSpPr>
              <a:spLocks/>
            </p:cNvSpPr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8" name="Freeform 449"/>
            <p:cNvSpPr>
              <a:spLocks/>
            </p:cNvSpPr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9" name="Freeform 450"/>
            <p:cNvSpPr>
              <a:spLocks/>
            </p:cNvSpPr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0" name="Freeform 451"/>
            <p:cNvSpPr>
              <a:spLocks/>
            </p:cNvSpPr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1" name="Freeform 452"/>
            <p:cNvSpPr>
              <a:spLocks/>
            </p:cNvSpPr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2" name="Freeform 453"/>
            <p:cNvSpPr>
              <a:spLocks/>
            </p:cNvSpPr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3" name="Freeform 454"/>
            <p:cNvSpPr>
              <a:spLocks/>
            </p:cNvSpPr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4" name="Freeform 455"/>
            <p:cNvSpPr>
              <a:spLocks/>
            </p:cNvSpPr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5" name="Freeform 456"/>
            <p:cNvSpPr>
              <a:spLocks/>
            </p:cNvSpPr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6" name="Freeform 457"/>
            <p:cNvSpPr>
              <a:spLocks/>
            </p:cNvSpPr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7" name="Freeform 458"/>
            <p:cNvSpPr>
              <a:spLocks/>
            </p:cNvSpPr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8" name="Freeform 459"/>
            <p:cNvSpPr>
              <a:spLocks/>
            </p:cNvSpPr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9" name="Freeform 460"/>
            <p:cNvSpPr>
              <a:spLocks/>
            </p:cNvSpPr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0" name="Freeform 461"/>
            <p:cNvSpPr>
              <a:spLocks/>
            </p:cNvSpPr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1" name="Freeform 462"/>
            <p:cNvSpPr>
              <a:spLocks/>
            </p:cNvSpPr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2" name="Freeform 463"/>
            <p:cNvSpPr>
              <a:spLocks/>
            </p:cNvSpPr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3" name="Freeform 464"/>
            <p:cNvSpPr>
              <a:spLocks/>
            </p:cNvSpPr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4" name="Freeform 465"/>
            <p:cNvSpPr>
              <a:spLocks/>
            </p:cNvSpPr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5" name="Freeform 466"/>
            <p:cNvSpPr>
              <a:spLocks/>
            </p:cNvSpPr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6" name="Freeform 467"/>
            <p:cNvSpPr>
              <a:spLocks/>
            </p:cNvSpPr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7" name="Freeform 468"/>
            <p:cNvSpPr>
              <a:spLocks/>
            </p:cNvSpPr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8" name="Freeform 469"/>
            <p:cNvSpPr>
              <a:spLocks/>
            </p:cNvSpPr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9" name="Freeform 470"/>
            <p:cNvSpPr>
              <a:spLocks/>
            </p:cNvSpPr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0" name="Freeform 471"/>
            <p:cNvSpPr>
              <a:spLocks/>
            </p:cNvSpPr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1" name="Freeform 472"/>
            <p:cNvSpPr>
              <a:spLocks/>
            </p:cNvSpPr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2" name="Freeform 473"/>
            <p:cNvSpPr>
              <a:spLocks/>
            </p:cNvSpPr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3" name="Freeform 474"/>
            <p:cNvSpPr>
              <a:spLocks/>
            </p:cNvSpPr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4" name="Freeform 475"/>
            <p:cNvSpPr>
              <a:spLocks/>
            </p:cNvSpPr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5" name="Freeform 476"/>
            <p:cNvSpPr>
              <a:spLocks/>
            </p:cNvSpPr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6" name="Freeform 477"/>
            <p:cNvSpPr>
              <a:spLocks/>
            </p:cNvSpPr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7" name="Freeform 478"/>
            <p:cNvSpPr>
              <a:spLocks/>
            </p:cNvSpPr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8" name="Freeform 479"/>
            <p:cNvSpPr>
              <a:spLocks/>
            </p:cNvSpPr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9" name="Freeform 480"/>
            <p:cNvSpPr>
              <a:spLocks/>
            </p:cNvSpPr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0" name="Freeform 481"/>
            <p:cNvSpPr>
              <a:spLocks/>
            </p:cNvSpPr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1" name="Freeform 482"/>
            <p:cNvSpPr>
              <a:spLocks/>
            </p:cNvSpPr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2" name="Freeform 483"/>
            <p:cNvSpPr>
              <a:spLocks/>
            </p:cNvSpPr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3" name="Freeform 484"/>
            <p:cNvSpPr>
              <a:spLocks/>
            </p:cNvSpPr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4" name="Freeform 485"/>
            <p:cNvSpPr>
              <a:spLocks/>
            </p:cNvSpPr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5" name="Freeform 486"/>
            <p:cNvSpPr>
              <a:spLocks/>
            </p:cNvSpPr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6" name="Freeform 487"/>
            <p:cNvSpPr>
              <a:spLocks/>
            </p:cNvSpPr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7" name="Freeform 488"/>
            <p:cNvSpPr>
              <a:spLocks/>
            </p:cNvSpPr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8" name="Freeform 489"/>
            <p:cNvSpPr>
              <a:spLocks/>
            </p:cNvSpPr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9" name="Freeform 490"/>
            <p:cNvSpPr>
              <a:spLocks/>
            </p:cNvSpPr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0" name="Freeform 491"/>
            <p:cNvSpPr>
              <a:spLocks/>
            </p:cNvSpPr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1" name="Freeform 492"/>
            <p:cNvSpPr>
              <a:spLocks/>
            </p:cNvSpPr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2" name="Freeform 493"/>
            <p:cNvSpPr>
              <a:spLocks/>
            </p:cNvSpPr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3" name="Freeform 494"/>
            <p:cNvSpPr>
              <a:spLocks/>
            </p:cNvSpPr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4" name="Freeform 495"/>
            <p:cNvSpPr>
              <a:spLocks/>
            </p:cNvSpPr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5" name="Freeform 496"/>
            <p:cNvSpPr>
              <a:spLocks/>
            </p:cNvSpPr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6" name="Freeform 497"/>
            <p:cNvSpPr>
              <a:spLocks/>
            </p:cNvSpPr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7" name="Freeform 498"/>
            <p:cNvSpPr>
              <a:spLocks/>
            </p:cNvSpPr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8" name="Freeform 499"/>
            <p:cNvSpPr>
              <a:spLocks/>
            </p:cNvSpPr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9" name="Freeform 500"/>
            <p:cNvSpPr>
              <a:spLocks/>
            </p:cNvSpPr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0" name="Freeform 501"/>
            <p:cNvSpPr>
              <a:spLocks/>
            </p:cNvSpPr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1" name="Freeform 502"/>
            <p:cNvSpPr>
              <a:spLocks/>
            </p:cNvSpPr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2" name="Freeform 503"/>
            <p:cNvSpPr>
              <a:spLocks/>
            </p:cNvSpPr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3" name="Freeform 504"/>
            <p:cNvSpPr>
              <a:spLocks/>
            </p:cNvSpPr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4" name="Freeform 505"/>
            <p:cNvSpPr>
              <a:spLocks/>
            </p:cNvSpPr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5" name="Freeform 506"/>
            <p:cNvSpPr>
              <a:spLocks/>
            </p:cNvSpPr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6" name="Freeform 507"/>
            <p:cNvSpPr>
              <a:spLocks/>
            </p:cNvSpPr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7" name="Freeform 508"/>
            <p:cNvSpPr>
              <a:spLocks/>
            </p:cNvSpPr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8" name="Freeform 509"/>
            <p:cNvSpPr>
              <a:spLocks/>
            </p:cNvSpPr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9" name="Freeform 510"/>
            <p:cNvSpPr>
              <a:spLocks/>
            </p:cNvSpPr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pic>
        <p:nvPicPr>
          <p:cNvPr id="85" name="图片 8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6530" y="1655805"/>
            <a:ext cx="3237469" cy="1754145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0" y="2006246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4" name="直接连接符 83"/>
          <p:cNvCxnSpPr/>
          <p:nvPr/>
        </p:nvCxnSpPr>
        <p:spPr>
          <a:xfrm>
            <a:off x="690985" y="6237312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0" y="1693579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连接符 81"/>
          <p:cNvCxnSpPr/>
          <p:nvPr/>
        </p:nvCxnSpPr>
        <p:spPr>
          <a:xfrm flipV="1">
            <a:off x="1154767" y="2781300"/>
            <a:ext cx="3760133" cy="155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直角三角形 82"/>
          <p:cNvSpPr/>
          <p:nvPr/>
        </p:nvSpPr>
        <p:spPr>
          <a:xfrm rot="16200000" flipH="1">
            <a:off x="246" y="3402081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直角三角形 91"/>
          <p:cNvSpPr/>
          <p:nvPr/>
        </p:nvSpPr>
        <p:spPr>
          <a:xfrm rot="16200000" flipH="1" flipV="1">
            <a:off x="8815479" y="3407541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TextBox 5"/>
          <p:cNvSpPr txBox="1"/>
          <p:nvPr/>
        </p:nvSpPr>
        <p:spPr>
          <a:xfrm>
            <a:off x="990330" y="1418282"/>
            <a:ext cx="4336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THANKS</a:t>
            </a:r>
            <a:endParaRPr lang="zh-CN" altLang="en-US" sz="72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5" name="图片 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924" y="58993"/>
            <a:ext cx="1275644" cy="1275644"/>
          </a:xfrm>
          <a:prstGeom prst="rect">
            <a:avLst/>
          </a:prstGeom>
        </p:spPr>
      </p:pic>
      <p:sp>
        <p:nvSpPr>
          <p:cNvPr id="80" name="灯片编号占位符 7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7835424"/>
      </p:ext>
    </p:extLst>
  </p:cSld>
  <p:clrMapOvr>
    <a:masterClrMapping/>
  </p:clrMapOvr>
  <p:transition advTm="1295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122"/>
          <p:cNvSpPr txBox="1"/>
          <p:nvPr/>
        </p:nvSpPr>
        <p:spPr>
          <a:xfrm>
            <a:off x="671867" y="1923457"/>
            <a:ext cx="1322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Outline</a:t>
            </a:r>
            <a:endParaRPr lang="zh-CN" altLang="en-US" sz="2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313714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781050" y="2519388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781050" y="4940736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672845" y="2605362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3200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157322" y="2704973"/>
            <a:ext cx="2350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Demo of the project</a:t>
            </a:r>
            <a:endParaRPr lang="zh-CN" alt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 flipH="1">
            <a:off x="883876" y="2784996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668500" y="3386602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3200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06" name="直接连接符 105"/>
          <p:cNvCxnSpPr/>
          <p:nvPr/>
        </p:nvCxnSpPr>
        <p:spPr>
          <a:xfrm flipH="1">
            <a:off x="910866" y="355601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672845" y="4241514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3200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131289" y="4308240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Application</a:t>
            </a:r>
            <a:endParaRPr lang="zh-CN" alt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0" name="直接连接符 109"/>
          <p:cNvCxnSpPr/>
          <p:nvPr/>
        </p:nvCxnSpPr>
        <p:spPr>
          <a:xfrm flipH="1">
            <a:off x="883876" y="442114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椭圆 16"/>
          <p:cNvSpPr/>
          <p:nvPr/>
        </p:nvSpPr>
        <p:spPr>
          <a:xfrm>
            <a:off x="5958192" y="2042899"/>
            <a:ext cx="288032" cy="288032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130" name="椭圆 17"/>
          <p:cNvSpPr/>
          <p:nvPr/>
        </p:nvSpPr>
        <p:spPr>
          <a:xfrm>
            <a:off x="6279166" y="1725807"/>
            <a:ext cx="288032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157323" y="3467887"/>
            <a:ext cx="1662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zh-CN" alt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748755"/>
      </p:ext>
    </p:extLst>
  </p:cSld>
  <p:clrMapOvr>
    <a:masterClrMapping/>
  </p:clrMapOvr>
  <p:transition advTm="8253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313714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671867" y="1923457"/>
            <a:ext cx="1322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Outline</a:t>
            </a:r>
            <a:endParaRPr lang="zh-CN" altLang="en-US" sz="2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81050" y="2519388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781050" y="4940736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72845" y="2605362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3200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57322" y="2704973"/>
            <a:ext cx="2350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Demo of the project</a:t>
            </a:r>
            <a:endParaRPr lang="zh-CN" alt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883876" y="2784996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68500" y="3386602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3200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>
            <a:off x="910866" y="355601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672845" y="4241514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3200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131289" y="4308240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Application</a:t>
            </a:r>
            <a:endParaRPr lang="zh-CN" altLang="en-US" sz="2000" b="1" dirty="0">
              <a:solidFill>
                <a:schemeClr val="bg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883876" y="442114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16"/>
          <p:cNvSpPr/>
          <p:nvPr/>
        </p:nvSpPr>
        <p:spPr>
          <a:xfrm>
            <a:off x="5958192" y="2042899"/>
            <a:ext cx="288032" cy="288032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36" name="椭圆 17"/>
          <p:cNvSpPr/>
          <p:nvPr/>
        </p:nvSpPr>
        <p:spPr>
          <a:xfrm>
            <a:off x="6279166" y="1725807"/>
            <a:ext cx="288032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157323" y="3467887"/>
            <a:ext cx="1662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zh-CN" altLang="en-US" sz="2000" b="1" dirty="0">
              <a:solidFill>
                <a:schemeClr val="bg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433503"/>
      </p:ext>
    </p:extLst>
  </p:cSld>
  <p:clrMapOvr>
    <a:masterClrMapping/>
  </p:clrMapOvr>
  <p:transition advTm="8253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0"/>
          <p:cNvSpPr txBox="1"/>
          <p:nvPr/>
        </p:nvSpPr>
        <p:spPr>
          <a:xfrm>
            <a:off x="768277" y="1045026"/>
            <a:ext cx="5155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Back propagation neural network</a:t>
            </a:r>
            <a:endParaRPr lang="zh-CN" altLang="en-US" sz="2800" b="1" dirty="0">
              <a:ea typeface="华文楷体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494238" y="369244"/>
            <a:ext cx="2366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anose="02010600040101010101" pitchFamily="2" charset="-122"/>
              </a:rPr>
              <a:t>1</a:t>
            </a:r>
            <a:r>
              <a:rPr lang="en-US" altLang="zh-CN" b="1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华文楷体" panose="02010600040101010101" pitchFamily="2" charset="-122"/>
                <a:cs typeface="Times New Roman" charset="0"/>
              </a:rPr>
              <a:t>Demo of the project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9137" y="6432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870" y="1752748"/>
            <a:ext cx="6703413" cy="432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23505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313714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671867" y="1923457"/>
            <a:ext cx="1322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Outline</a:t>
            </a:r>
            <a:endParaRPr lang="zh-CN" altLang="en-US" sz="2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81050" y="2519388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781050" y="4940736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72845" y="2605362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3200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157322" y="2704973"/>
            <a:ext cx="2350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Demo of the project</a:t>
            </a:r>
            <a:endParaRPr lang="zh-CN" altLang="en-US" sz="2000" b="1" dirty="0">
              <a:solidFill>
                <a:schemeClr val="bg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42" name="直接连接符 41"/>
          <p:cNvCxnSpPr/>
          <p:nvPr/>
        </p:nvCxnSpPr>
        <p:spPr>
          <a:xfrm flipH="1">
            <a:off x="883876" y="2784996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668500" y="3386602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3200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 flipH="1">
            <a:off x="910866" y="355601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672845" y="4241514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3200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131289" y="4308240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Application</a:t>
            </a:r>
            <a:endParaRPr lang="zh-CN" altLang="en-US" sz="2000" b="1" dirty="0">
              <a:solidFill>
                <a:schemeClr val="bg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47" name="直接连接符 46"/>
          <p:cNvCxnSpPr/>
          <p:nvPr/>
        </p:nvCxnSpPr>
        <p:spPr>
          <a:xfrm flipH="1">
            <a:off x="883876" y="442114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16"/>
          <p:cNvSpPr/>
          <p:nvPr/>
        </p:nvSpPr>
        <p:spPr>
          <a:xfrm>
            <a:off x="5958192" y="2042899"/>
            <a:ext cx="288032" cy="288032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49" name="椭圆 17"/>
          <p:cNvSpPr/>
          <p:nvPr/>
        </p:nvSpPr>
        <p:spPr>
          <a:xfrm>
            <a:off x="6279166" y="1725807"/>
            <a:ext cx="288032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157323" y="3467887"/>
            <a:ext cx="1662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zh-CN" alt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582351"/>
      </p:ext>
    </p:extLst>
  </p:cSld>
  <p:clrMapOvr>
    <a:masterClrMapping/>
  </p:clrMapOvr>
  <p:transition advTm="8253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0"/>
          <p:cNvSpPr txBox="1"/>
          <p:nvPr/>
        </p:nvSpPr>
        <p:spPr>
          <a:xfrm>
            <a:off x="768277" y="1045026"/>
            <a:ext cx="6964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How to do classification using neural network</a:t>
            </a:r>
            <a:endParaRPr lang="zh-CN" altLang="en-US" sz="2800" b="1" dirty="0">
              <a:ea typeface="华文楷体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494238" y="369244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anose="02010600040101010101" pitchFamily="2" charset="-122"/>
              </a:rPr>
              <a:t>2.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华文楷体" panose="02010600040101010101" pitchFamily="2" charset="-122"/>
                <a:cs typeface="Times New Roman" charset="0"/>
              </a:rPr>
              <a:t>Classification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9137" y="6432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21108" y="2033373"/>
            <a:ext cx="7374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</a:t>
            </a:r>
            <a:r>
              <a:rPr lang="zh-CN" altLang="en-US" dirty="0" smtClean="0"/>
              <a:t>元分类：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63607" y="3949354"/>
            <a:ext cx="7374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多元分类：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34" y="4575254"/>
            <a:ext cx="7750212" cy="16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97939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0"/>
          <p:cNvSpPr txBox="1"/>
          <p:nvPr/>
        </p:nvSpPr>
        <p:spPr>
          <a:xfrm>
            <a:off x="768277" y="1045026"/>
            <a:ext cx="6964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How to do classification using neural network</a:t>
            </a:r>
            <a:endParaRPr lang="zh-CN" altLang="en-US" sz="2800" b="1" dirty="0">
              <a:ea typeface="华文楷体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494238" y="369244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anose="02010600040101010101" pitchFamily="2" charset="-122"/>
              </a:rPr>
              <a:t>2.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华文楷体" panose="02010600040101010101" pitchFamily="2" charset="-122"/>
                <a:cs typeface="Times New Roman" charset="0"/>
              </a:rPr>
              <a:t>Classification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9137" y="6432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77" y="1666437"/>
            <a:ext cx="7376799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48548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0"/>
          <p:cNvSpPr txBox="1"/>
          <p:nvPr/>
        </p:nvSpPr>
        <p:spPr>
          <a:xfrm>
            <a:off x="768277" y="1045026"/>
            <a:ext cx="6964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How to do classification using neural network</a:t>
            </a:r>
            <a:endParaRPr lang="zh-CN" altLang="en-US" sz="2800" b="1" dirty="0">
              <a:ea typeface="华文楷体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1191" y="1117950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494238" y="369244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a typeface="华文楷体" panose="02010600040101010101" pitchFamily="2" charset="-122"/>
              </a:rPr>
              <a:t>2.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华文楷体" panose="02010600040101010101" pitchFamily="2" charset="-122"/>
                <a:cs typeface="Times New Roman" charset="0"/>
              </a:rPr>
              <a:t>Classification</a:t>
            </a:r>
            <a:endParaRPr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9137" y="6432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722" y="1739362"/>
            <a:ext cx="5354556" cy="467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75396"/>
      </p:ext>
    </p:extLst>
  </p:cSld>
  <p:clrMapOvr>
    <a:masterClrMapping/>
  </p:clrMapOvr>
  <p:transition advTm="18205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52700" cy="8953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6313714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B14F0-47FE-4937-9DB0-2B15A813C1B0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671867" y="1923457"/>
            <a:ext cx="1322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Outline</a:t>
            </a:r>
            <a:endParaRPr lang="zh-CN" altLang="en-US" sz="2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81050" y="2519388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781050" y="4940736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72845" y="2605362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3200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57322" y="2704973"/>
            <a:ext cx="2350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Demo of the project</a:t>
            </a:r>
            <a:endParaRPr lang="zh-CN" altLang="en-US" sz="2000" b="1" dirty="0">
              <a:solidFill>
                <a:schemeClr val="bg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883876" y="2784996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68500" y="3386602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3200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>
            <a:off x="910866" y="355601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672845" y="4241514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3200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131289" y="4308240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Application</a:t>
            </a:r>
            <a:endParaRPr lang="zh-CN" alt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883876" y="442114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16"/>
          <p:cNvSpPr/>
          <p:nvPr/>
        </p:nvSpPr>
        <p:spPr>
          <a:xfrm>
            <a:off x="5958192" y="2042899"/>
            <a:ext cx="288032" cy="288032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36" name="椭圆 17"/>
          <p:cNvSpPr/>
          <p:nvPr/>
        </p:nvSpPr>
        <p:spPr>
          <a:xfrm>
            <a:off x="6279166" y="1725807"/>
            <a:ext cx="288032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157323" y="3467887"/>
            <a:ext cx="1662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zh-CN" altLang="en-US" sz="2000" b="1" dirty="0">
              <a:solidFill>
                <a:schemeClr val="bg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116953"/>
      </p:ext>
    </p:extLst>
  </p:cSld>
  <p:clrMapOvr>
    <a:masterClrMapping/>
  </p:clrMapOvr>
  <p:transition advTm="8253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17142</TotalTime>
  <Words>220</Words>
  <Application>Microsoft Office PowerPoint</Application>
  <PresentationFormat>全屏显示(4:3)</PresentationFormat>
  <Paragraphs>81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华文楷体</vt:lpstr>
      <vt:lpstr>宋体</vt:lpstr>
      <vt:lpstr>宋体</vt:lpstr>
      <vt:lpstr>Arial</vt:lpstr>
      <vt:lpstr>Calibri</vt:lpstr>
      <vt:lpstr>Calibri Light</vt:lpstr>
      <vt:lpstr>Cambria Math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姓 汤旭铭</dc:creator>
  <cp:lastModifiedBy>商家煜</cp:lastModifiedBy>
  <cp:revision>1072</cp:revision>
  <dcterms:created xsi:type="dcterms:W3CDTF">2014-07-11T14:26:42Z</dcterms:created>
  <dcterms:modified xsi:type="dcterms:W3CDTF">2017-11-29T04:16:28Z</dcterms:modified>
</cp:coreProperties>
</file>